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6" d="100"/>
          <a:sy n="116" d="100"/>
        </p:scale>
        <p:origin x="336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4212" y="685799"/>
            <a:ext cx="8001000" cy="2971801"/>
          </a:xfrm>
        </p:spPr>
        <p:txBody>
          <a:bodyPr anchor="b">
            <a:normAutofit/>
          </a:bodyPr>
          <a:lstStyle>
            <a:lvl1pPr algn="l">
              <a:defRPr sz="4800">
                <a:effectLst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84212" y="3843867"/>
            <a:ext cx="6400800" cy="1947333"/>
          </a:xfrm>
        </p:spPr>
        <p:txBody>
          <a:bodyPr anchor="t">
            <a:normAutofit/>
          </a:bodyPr>
          <a:lstStyle>
            <a:lvl1pPr marL="0" indent="0" algn="l">
              <a:buNone/>
              <a:defRPr sz="21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cxnSp>
        <p:nvCxnSpPr>
          <p:cNvPr id="16" name="Straight Connector 15"/>
          <p:cNvCxnSpPr/>
          <p:nvPr/>
        </p:nvCxnSpPr>
        <p:spPr>
          <a:xfrm flipH="1">
            <a:off x="8228012" y="8467"/>
            <a:ext cx="3810000" cy="3810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 flipH="1">
            <a:off x="6108170" y="91545"/>
            <a:ext cx="6080655" cy="6080655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 flipH="1">
            <a:off x="7235825" y="228600"/>
            <a:ext cx="4953000" cy="495300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 flipH="1">
            <a:off x="7335837" y="32278"/>
            <a:ext cx="4852989" cy="485298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/>
          <p:cNvCxnSpPr/>
          <p:nvPr/>
        </p:nvCxnSpPr>
        <p:spPr>
          <a:xfrm flipH="1">
            <a:off x="7845426" y="609601"/>
            <a:ext cx="4343399" cy="4343399"/>
          </a:xfrm>
          <a:prstGeom prst="line">
            <a:avLst/>
          </a:prstGeom>
          <a:ln w="317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7" name="Picture Placeholder 2"/>
          <p:cNvSpPr>
            <a:spLocks noGrp="1" noChangeAspect="1"/>
          </p:cNvSpPr>
          <p:nvPr>
            <p:ph type="pic" idx="13"/>
          </p:nvPr>
        </p:nvSpPr>
        <p:spPr>
          <a:xfrm>
            <a:off x="685800" y="533400"/>
            <a:ext cx="10818812" cy="31242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16" name="Text Placeholder 9"/>
          <p:cNvSpPr>
            <a:spLocks noGrp="1"/>
          </p:cNvSpPr>
          <p:nvPr>
            <p:ph type="body" sz="quarter" idx="14"/>
          </p:nvPr>
        </p:nvSpPr>
        <p:spPr>
          <a:xfrm>
            <a:off x="914402" y="3843867"/>
            <a:ext cx="8304210" cy="457200"/>
          </a:xfrm>
        </p:spPr>
        <p:txBody>
          <a:bodyPr anchor="t">
            <a:normAutofit/>
          </a:bodyPr>
          <a:lstStyle>
            <a:lvl1pPr marL="0" indent="0">
              <a:buFontTx/>
              <a:buNone/>
              <a:defRPr sz="1600"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4114800"/>
            <a:ext cx="8535988" cy="18796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85800"/>
            <a:ext cx="9144001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446212" y="3429000"/>
            <a:ext cx="8534400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301067"/>
            <a:ext cx="8534400" cy="1684865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2" y="3429000"/>
            <a:ext cx="8534400" cy="16974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5132981"/>
            <a:ext cx="8535990" cy="860400"/>
          </a:xfrm>
        </p:spPr>
        <p:txBody>
          <a:bodyPr anchor="t">
            <a:normAutofit/>
          </a:bodyPr>
          <a:lstStyle>
            <a:lvl1pPr marL="0" indent="0" algn="l">
              <a:buNone/>
              <a:defRPr sz="20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85800"/>
            <a:ext cx="9144000" cy="2743200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1" cy="1049866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978400"/>
            <a:ext cx="8534401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TextBox 10"/>
          <p:cNvSpPr txBox="1"/>
          <p:nvPr/>
        </p:nvSpPr>
        <p:spPr>
          <a:xfrm>
            <a:off x="531812" y="81222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10285412" y="2768601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3" y="685800"/>
            <a:ext cx="10058400" cy="27432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84212" y="3928534"/>
            <a:ext cx="85344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solidFill>
                  <a:schemeClr val="tx1"/>
                </a:solidFill>
                <a:effectLst/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1" y="4766732"/>
            <a:ext cx="8534401" cy="1227667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 algn="l"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85212" y="685800"/>
            <a:ext cx="2057400" cy="4572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685800"/>
            <a:ext cx="7823200" cy="5308600"/>
          </a:xfrm>
        </p:spPr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4211" y="2006600"/>
            <a:ext cx="8534401" cy="2281600"/>
          </a:xfrm>
        </p:spPr>
        <p:txBody>
          <a:bodyPr anchor="b">
            <a:normAutofit/>
          </a:bodyPr>
          <a:lstStyle>
            <a:lvl1pPr algn="l">
              <a:defRPr sz="3600" b="0" cap="all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3" y="4495800"/>
            <a:ext cx="8534400" cy="14986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bg2">
                    <a:lumMod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4211" y="685800"/>
            <a:ext cx="4937655" cy="3615267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808133" y="685801"/>
            <a:ext cx="4934479" cy="3615266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72080" y="685800"/>
            <a:ext cx="4649787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4211" y="1270529"/>
            <a:ext cx="4937655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079066" y="685800"/>
            <a:ext cx="4665134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806545" y="1262062"/>
            <a:ext cx="4929188" cy="3030538"/>
          </a:xfrm>
        </p:spPr>
        <p:txBody>
          <a:bodyPr anchor="t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085012" y="685800"/>
            <a:ext cx="3657600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84212" y="685800"/>
            <a:ext cx="5943601" cy="5308600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085012" y="2209799"/>
            <a:ext cx="3657600" cy="2091267"/>
          </a:xfrm>
        </p:spPr>
        <p:txBody>
          <a:bodyPr anchor="t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722812" y="1447800"/>
            <a:ext cx="6019800" cy="11430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989012" y="914400"/>
            <a:ext cx="3280974" cy="4572000"/>
          </a:xfrm>
          <a:prstGeom prst="snip2DiagRect">
            <a:avLst>
              <a:gd name="adj1" fmla="val 10815"/>
              <a:gd name="adj2" fmla="val 0"/>
            </a:avLst>
          </a:prstGeom>
          <a:ln w="15875">
            <a:solidFill>
              <a:schemeClr val="tx1">
                <a:alpha val="40000"/>
              </a:schemeClr>
            </a:soli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722812" y="2777066"/>
            <a:ext cx="6021388" cy="204893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9206969" y="2963333"/>
            <a:ext cx="2981858" cy="3208867"/>
            <a:chOff x="9206969" y="2963333"/>
            <a:chExt cx="2981858" cy="3208867"/>
          </a:xfrm>
        </p:grpSpPr>
        <p:cxnSp>
          <p:nvCxnSpPr>
            <p:cNvPr id="8" name="Straight Connector 7"/>
            <p:cNvCxnSpPr/>
            <p:nvPr/>
          </p:nvCxnSpPr>
          <p:spPr>
            <a:xfrm flipH="1">
              <a:off x="11276012" y="2963333"/>
              <a:ext cx="912814" cy="912812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" name="Straight Connector 8"/>
            <p:cNvCxnSpPr/>
            <p:nvPr/>
          </p:nvCxnSpPr>
          <p:spPr>
            <a:xfrm flipH="1">
              <a:off x="9206969" y="3190344"/>
              <a:ext cx="2981857" cy="2981856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Straight Connector 9"/>
            <p:cNvCxnSpPr/>
            <p:nvPr/>
          </p:nvCxnSpPr>
          <p:spPr>
            <a:xfrm flipH="1">
              <a:off x="10292292" y="3285067"/>
              <a:ext cx="1896534" cy="1896533"/>
            </a:xfrm>
            <a:prstGeom prst="line">
              <a:avLst/>
            </a:prstGeom>
            <a:ln w="952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" name="Straight Connector 10"/>
            <p:cNvCxnSpPr/>
            <p:nvPr/>
          </p:nvCxnSpPr>
          <p:spPr>
            <a:xfrm flipH="1">
              <a:off x="10443103" y="3131080"/>
              <a:ext cx="1745722" cy="1745720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Straight Connector 11"/>
            <p:cNvCxnSpPr/>
            <p:nvPr/>
          </p:nvCxnSpPr>
          <p:spPr>
            <a:xfrm flipH="1">
              <a:off x="10918826" y="3683001"/>
              <a:ext cx="1270001" cy="1269999"/>
            </a:xfrm>
            <a:prstGeom prst="line">
              <a:avLst/>
            </a:prstGeom>
            <a:ln w="28575">
              <a:solidFill>
                <a:schemeClr val="tx1"/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84212" y="4487332"/>
            <a:ext cx="8534400" cy="1507067"/>
          </a:xfrm>
          <a:prstGeom prst="rect">
            <a:avLst/>
          </a:prstGeom>
          <a:effectLst/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4212" y="685800"/>
            <a:ext cx="8534400" cy="361526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904412" y="6172200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r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9/23/2015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4212" y="6172200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t"/>
          <a:lstStyle>
            <a:lvl1pPr algn="l">
              <a:defRPr sz="10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363200" y="5578475"/>
            <a:ext cx="1142245" cy="6699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3200" b="0" i="0">
                <a:solidFill>
                  <a:schemeClr val="bg2">
                    <a:lumMod val="50000"/>
                  </a:schemeClr>
                </a:solidFill>
                <a:effectLst/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0" r:id="rId9"/>
    <p:sldLayoutId id="2147483668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 cap="all">
          <a:ln w="3175" cmpd="sng">
            <a:noFill/>
          </a:ln>
          <a:solidFill>
            <a:schemeClr val="tx1"/>
          </a:solidFill>
          <a:effectLst/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20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8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6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80000"/>
        <a:buFont typeface="Wingdings 3" panose="05040102010807070707" pitchFamily="18" charset="2"/>
        <a:buChar char=""/>
        <a:defRPr sz="1400" kern="1200" cap="none">
          <a:solidFill>
            <a:schemeClr val="bg2">
              <a:lumMod val="75000"/>
            </a:schemeClr>
          </a:solidFill>
          <a:effectLst/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Most Popular Superhero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21014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Superhero social networks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38313" y="685800"/>
            <a:ext cx="6426200" cy="3614738"/>
          </a:xfrm>
        </p:spPr>
      </p:pic>
    </p:spTree>
    <p:extLst>
      <p:ext uri="{BB962C8B-B14F-4D97-AF65-F5344CB8AC3E}">
        <p14:creationId xmlns:p14="http://schemas.microsoft.com/office/powerpoint/2010/main" val="169445537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Input data format</a:t>
            </a:r>
            <a:endParaRPr lang="en-US" dirty="0"/>
          </a:p>
        </p:txBody>
      </p:sp>
      <p:sp>
        <p:nvSpPr>
          <p:cNvPr id="4" name="Rectangle 3"/>
          <p:cNvSpPr/>
          <p:nvPr/>
        </p:nvSpPr>
        <p:spPr>
          <a:xfrm>
            <a:off x="560172" y="688542"/>
            <a:ext cx="8583827" cy="20313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Marvel-graph.txt:</a:t>
            </a:r>
          </a:p>
          <a:p>
            <a:endParaRPr lang="en-US" dirty="0" smtClean="0"/>
          </a:p>
          <a:p>
            <a:r>
              <a:rPr lang="en-US" dirty="0" smtClean="0"/>
              <a:t>4395 </a:t>
            </a:r>
            <a:r>
              <a:rPr lang="en-US" dirty="0"/>
              <a:t>2237 1767 472 4997 5931 6235 1478 1369 806 3994 6232 </a:t>
            </a:r>
          </a:p>
          <a:p>
            <a:r>
              <a:rPr lang="en-US" dirty="0"/>
              <a:t>3519 4704 2460 763 1602 5306 5358 6121 6160 2459 3173 4963 6166 </a:t>
            </a:r>
          </a:p>
          <a:p>
            <a:r>
              <a:rPr lang="en-US" dirty="0"/>
              <a:t>3518 5409 </a:t>
            </a:r>
            <a:endParaRPr lang="en-US" dirty="0" smtClean="0"/>
          </a:p>
          <a:p>
            <a:endParaRPr lang="en-US" dirty="0"/>
          </a:p>
          <a:p>
            <a:r>
              <a:rPr lang="en-US" dirty="0" smtClean="0"/>
              <a:t>A hero may span multiple lines!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6145428" y="2253212"/>
            <a:ext cx="3822357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dirty="0" smtClean="0"/>
              <a:t>Marvel-names.txt:</a:t>
            </a:r>
          </a:p>
          <a:p>
            <a:endParaRPr lang="en-US" dirty="0"/>
          </a:p>
          <a:p>
            <a:r>
              <a:rPr lang="en-US" dirty="0" smtClean="0"/>
              <a:t>5300 </a:t>
            </a:r>
            <a:r>
              <a:rPr lang="en-US" dirty="0"/>
              <a:t>"SPENCER, TRACY"</a:t>
            </a:r>
          </a:p>
          <a:p>
            <a:r>
              <a:rPr lang="en-US" dirty="0"/>
              <a:t>5301 "SPERZEL, ANTON"</a:t>
            </a:r>
          </a:p>
          <a:p>
            <a:r>
              <a:rPr lang="en-US" dirty="0"/>
              <a:t>5302 "SPETSBURO, GEN. YURI"</a:t>
            </a:r>
          </a:p>
          <a:p>
            <a:r>
              <a:rPr lang="en-US" dirty="0"/>
              <a:t>5303 "SPHINX"</a:t>
            </a:r>
          </a:p>
          <a:p>
            <a:r>
              <a:rPr lang="en-US" dirty="0"/>
              <a:t>5304 "SPHINX II"</a:t>
            </a:r>
          </a:p>
          <a:p>
            <a:r>
              <a:rPr lang="en-US" dirty="0"/>
              <a:t>5305 "SPHINX III"</a:t>
            </a:r>
          </a:p>
          <a:p>
            <a:r>
              <a:rPr lang="en-US" dirty="0"/>
              <a:t>5306 "SPIDER-MAN/PETER PAR"</a:t>
            </a:r>
          </a:p>
          <a:p>
            <a:r>
              <a:rPr lang="en-US" dirty="0"/>
              <a:t>5307 "SPIDER-MAN III/MARTH"</a:t>
            </a:r>
          </a:p>
          <a:p>
            <a:r>
              <a:rPr lang="en-US" dirty="0"/>
              <a:t>5308 "SPIDER-MAN CLONE/BEN"</a:t>
            </a:r>
          </a:p>
          <a:p>
            <a:r>
              <a:rPr lang="en-US" dirty="0"/>
              <a:t>5309 "SPIDER-WOMAN/JESSICA"</a:t>
            </a:r>
          </a:p>
        </p:txBody>
      </p:sp>
    </p:spTree>
    <p:extLst>
      <p:ext uri="{BB962C8B-B14F-4D97-AF65-F5344CB8AC3E}">
        <p14:creationId xmlns:p14="http://schemas.microsoft.com/office/powerpoint/2010/main" val="326544454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Most popular superhero: strategy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Map input data to (</a:t>
            </a:r>
            <a:r>
              <a:rPr lang="en-US" dirty="0" err="1" smtClean="0"/>
              <a:t>heroID</a:t>
            </a:r>
            <a:r>
              <a:rPr lang="en-US" dirty="0" smtClean="0"/>
              <a:t>, number of co-occurrences) per line</a:t>
            </a:r>
          </a:p>
          <a:p>
            <a:r>
              <a:rPr lang="en-US" dirty="0" smtClean="0"/>
              <a:t>Add up co-occurrence by </a:t>
            </a:r>
            <a:r>
              <a:rPr lang="en-US" dirty="0" err="1" smtClean="0"/>
              <a:t>heroID</a:t>
            </a:r>
            <a:r>
              <a:rPr lang="en-US" dirty="0" smtClean="0"/>
              <a:t> using </a:t>
            </a:r>
            <a:r>
              <a:rPr lang="en-US" dirty="0" err="1" smtClean="0"/>
              <a:t>reduceByKey</a:t>
            </a:r>
            <a:r>
              <a:rPr lang="en-US" dirty="0" smtClean="0"/>
              <a:t>()</a:t>
            </a:r>
          </a:p>
          <a:p>
            <a:r>
              <a:rPr lang="en-US" dirty="0" smtClean="0"/>
              <a:t>Flip (map) RDD to (number, </a:t>
            </a:r>
            <a:r>
              <a:rPr lang="en-US" dirty="0" err="1" smtClean="0"/>
              <a:t>heroID</a:t>
            </a:r>
            <a:r>
              <a:rPr lang="en-US" dirty="0" smtClean="0"/>
              <a:t>) so we can..</a:t>
            </a:r>
          </a:p>
          <a:p>
            <a:r>
              <a:rPr lang="en-US" dirty="0" smtClean="0"/>
              <a:t>Use max() on the RDD to find the hero with the most co-occurrences</a:t>
            </a:r>
          </a:p>
          <a:p>
            <a:r>
              <a:rPr lang="en-US" dirty="0" smtClean="0"/>
              <a:t>Look up the name of the winner and display the result</a:t>
            </a:r>
          </a:p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02129506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Off to the code…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94516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And the winner is…</a:t>
            </a:r>
            <a:endParaRPr lang="en-US" dirty="0"/>
          </a:p>
        </p:txBody>
      </p:sp>
      <p:pic>
        <p:nvPicPr>
          <p:cNvPr id="4" name="Picture 2" descr="http://img4.wikia.nocookie.net/__cb20150208173400/disney/images/f/fa/Captain-America-AOU-Render.png"/>
          <p:cNvPicPr>
            <a:picLocks noGrp="1" noChangeAspect="1" noChangeArrowheads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235070" y="669324"/>
            <a:ext cx="2899019" cy="361473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583328185"/>
      </p:ext>
    </p:extLst>
  </p:cSld>
  <p:clrMapOvr>
    <a:masterClrMapping/>
  </p:clrMapOvr>
</p:sld>
</file>

<file path=ppt/theme/theme1.xml><?xml version="1.0" encoding="utf-8"?>
<a:theme xmlns:a="http://schemas.openxmlformats.org/drawingml/2006/main" name="Slice">
  <a:themeElements>
    <a:clrScheme name="Slice">
      <a:dk1>
        <a:sysClr val="windowText" lastClr="000000"/>
      </a:dk1>
      <a:lt1>
        <a:sysClr val="window" lastClr="FFFFFF"/>
      </a:lt1>
      <a:dk2>
        <a:srgbClr val="146194"/>
      </a:dk2>
      <a:lt2>
        <a:srgbClr val="76DBF4"/>
      </a:lt2>
      <a:accent1>
        <a:srgbClr val="052F61"/>
      </a:accent1>
      <a:accent2>
        <a:srgbClr val="A50E82"/>
      </a:accent2>
      <a:accent3>
        <a:srgbClr val="14967C"/>
      </a:accent3>
      <a:accent4>
        <a:srgbClr val="6A9E1F"/>
      </a:accent4>
      <a:accent5>
        <a:srgbClr val="E87D37"/>
      </a:accent5>
      <a:accent6>
        <a:srgbClr val="C62324"/>
      </a:accent6>
      <a:hlink>
        <a:srgbClr val="0D2E46"/>
      </a:hlink>
      <a:folHlink>
        <a:srgbClr val="356A95"/>
      </a:folHlink>
    </a:clrScheme>
    <a:fontScheme name="Slice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Slice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hueMod val="94000"/>
                <a:satMod val="140000"/>
                <a:lumMod val="110000"/>
              </a:schemeClr>
            </a:gs>
            <a:gs pos="100000">
              <a:schemeClr val="phClr">
                <a:tint val="84000"/>
                <a:satMod val="16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hueMod val="94000"/>
                <a:satMod val="130000"/>
                <a:lumMod val="128000"/>
              </a:schemeClr>
            </a:gs>
            <a:gs pos="100000">
              <a:schemeClr val="phClr">
                <a:shade val="94000"/>
                <a:lumMod val="88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tint val="76000"/>
              <a:alpha val="60000"/>
              <a:hueMod val="94000"/>
            </a:schemeClr>
          </a:solidFill>
          <a:prstDash val="solid"/>
        </a:ln>
        <a:ln w="15875" cap="rnd" cmpd="sng" algn="ctr">
          <a:solidFill>
            <a:schemeClr val="phClr">
              <a:hueMod val="94000"/>
            </a:schemeClr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25400" dist="12700" dir="13500000">
              <a:srgbClr val="000000">
                <a:alpha val="4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46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 prstMaterial="plastic">
            <a:bevelT w="25400" h="25400"/>
          </a:sp3d>
        </a:effectStyle>
      </a:effectStyleLst>
      <a:bgFillStyleLst>
        <a:solidFill>
          <a:schemeClr val="phClr"/>
        </a:solidFill>
        <a:gradFill rotWithShape="1">
          <a:gsLst>
            <a:gs pos="1000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lin ang="6120000" scaled="1"/>
        </a:gradFill>
        <a:gradFill rotWithShape="1">
          <a:gsLst>
            <a:gs pos="0">
              <a:schemeClr val="phClr">
                <a:tint val="97000"/>
                <a:hueMod val="92000"/>
                <a:satMod val="169000"/>
                <a:lumMod val="164000"/>
              </a:schemeClr>
            </a:gs>
            <a:gs pos="100000">
              <a:schemeClr val="phClr">
                <a:shade val="96000"/>
                <a:satMod val="120000"/>
                <a:lumMod val="90000"/>
              </a:schemeClr>
            </a:gs>
          </a:gsLst>
          <a:path path="circle">
            <a:fillToRect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Slice" id="{0507925B-6AC9-4358-8E18-C330545D08F8}" vid="{13FEC7C6-62A9-40C4-99D2-581AACACAA2F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Slice</Template>
  <TotalTime>8</TotalTime>
  <Words>176</Words>
  <Application>Microsoft Office PowerPoint</Application>
  <PresentationFormat>Widescreen</PresentationFormat>
  <Paragraphs>30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9" baseType="lpstr">
      <vt:lpstr>Century Gothic</vt:lpstr>
      <vt:lpstr>Wingdings 3</vt:lpstr>
      <vt:lpstr>Slice</vt:lpstr>
      <vt:lpstr>Most Popular Superhero</vt:lpstr>
      <vt:lpstr>Superhero social networks</vt:lpstr>
      <vt:lpstr>Input data format</vt:lpstr>
      <vt:lpstr>Most popular superhero: strategy</vt:lpstr>
      <vt:lpstr>Off to the code…</vt:lpstr>
      <vt:lpstr>And the winner is…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Most Popular Superhero</dc:title>
  <dc:creator>Frank Kane</dc:creator>
  <cp:lastModifiedBy>Frank Kane</cp:lastModifiedBy>
  <cp:revision>2</cp:revision>
  <dcterms:created xsi:type="dcterms:W3CDTF">2015-09-23T12:59:48Z</dcterms:created>
  <dcterms:modified xsi:type="dcterms:W3CDTF">2015-09-23T13:08:24Z</dcterms:modified>
</cp:coreProperties>
</file>

<file path=docProps/thumbnail.jpeg>
</file>